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0" r:id="rId2"/>
    <p:sldMasterId id="2147483720" r:id="rId3"/>
  </p:sldMasterIdLst>
  <p:notesMasterIdLst>
    <p:notesMasterId r:id="rId17"/>
  </p:notesMasterIdLst>
  <p:sldIdLst>
    <p:sldId id="422" r:id="rId4"/>
    <p:sldId id="461" r:id="rId5"/>
    <p:sldId id="460" r:id="rId6"/>
    <p:sldId id="463" r:id="rId7"/>
    <p:sldId id="462" r:id="rId8"/>
    <p:sldId id="464" r:id="rId9"/>
    <p:sldId id="465" r:id="rId10"/>
    <p:sldId id="466" r:id="rId11"/>
    <p:sldId id="457" r:id="rId12"/>
    <p:sldId id="459" r:id="rId13"/>
    <p:sldId id="467" r:id="rId14"/>
    <p:sldId id="468" r:id="rId15"/>
    <p:sldId id="41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Λογαριασμός Microsoft" initials="ΛM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945893-C683-4415-9624-165C3CE3A4A5}" v="1" dt="2021-02-04T15:09:55.8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2" autoAdjust="0"/>
    <p:restoredTop sz="94622" autoAdjust="0"/>
  </p:normalViewPr>
  <p:slideViewPr>
    <p:cSldViewPr>
      <p:cViewPr varScale="1">
        <p:scale>
          <a:sx n="121" d="100"/>
          <a:sy n="121" d="100"/>
        </p:scale>
        <p:origin x="129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74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73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nified Schools Special Olympics Hellas" userId="bxv/akoHfArBvxQqjL05HUbGTo6DfdGXdgO4I3VBdW0=" providerId="None" clId="Web-{16945893-C683-4415-9624-165C3CE3A4A5}"/>
    <pc:docChg chg="delSld">
      <pc:chgData name="Unified Schools Special Olympics Hellas" userId="bxv/akoHfArBvxQqjL05HUbGTo6DfdGXdgO4I3VBdW0=" providerId="None" clId="Web-{16945893-C683-4415-9624-165C3CE3A4A5}" dt="2021-02-04T15:09:55.820" v="0"/>
      <pc:docMkLst>
        <pc:docMk/>
      </pc:docMkLst>
      <pc:sldChg chg="del">
        <pc:chgData name="Unified Schools Special Olympics Hellas" userId="bxv/akoHfArBvxQqjL05HUbGTo6DfdGXdgO4I3VBdW0=" providerId="None" clId="Web-{16945893-C683-4415-9624-165C3CE3A4A5}" dt="2021-02-04T15:09:55.820" v="0"/>
        <pc:sldMkLst>
          <pc:docMk/>
          <pc:sldMk cId="419871075" sldId="27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84CF2-26A2-407F-AC22-63103A8CFB4E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561AB6-ED34-4DCC-A2C8-CD6A0FE81BD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85350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47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457" indent="0" algn="ctr">
              <a:buNone/>
              <a:defRPr/>
            </a:lvl2pPr>
            <a:lvl3pPr marL="642915" indent="0" algn="ctr">
              <a:buNone/>
              <a:defRPr/>
            </a:lvl3pPr>
            <a:lvl4pPr marL="964372" indent="0" algn="ctr">
              <a:buNone/>
              <a:defRPr/>
            </a:lvl4pPr>
            <a:lvl5pPr marL="1285829" indent="0" algn="ctr">
              <a:buNone/>
              <a:defRPr/>
            </a:lvl5pPr>
            <a:lvl6pPr marL="1607287" indent="0" algn="ctr">
              <a:buNone/>
              <a:defRPr/>
            </a:lvl6pPr>
            <a:lvl7pPr marL="1928744" indent="0" algn="ctr">
              <a:buNone/>
              <a:defRPr/>
            </a:lvl7pPr>
            <a:lvl8pPr marL="2250201" indent="0" algn="ctr">
              <a:buNone/>
              <a:defRPr/>
            </a:lvl8pPr>
            <a:lvl9pPr marL="2571659" indent="0" algn="ctr">
              <a:buNone/>
              <a:defRPr/>
            </a:lvl9pPr>
          </a:lstStyle>
          <a:p>
            <a:r>
              <a:rPr lang="ga-IE" smtClean="0"/>
              <a:t>Click to edit Master subtitle style</a:t>
            </a:r>
            <a:endParaRPr lang="en-US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13747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 smtClean="0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89804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2600179"/>
            <a:ext cx="7772176" cy="1361777"/>
          </a:xfrm>
        </p:spPr>
        <p:txBody>
          <a:bodyPr/>
          <a:lstStyle>
            <a:lvl1pPr algn="l">
              <a:defRPr sz="2800" b="1" cap="all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1099991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1457" indent="0">
              <a:buNone/>
              <a:defRPr sz="1300"/>
            </a:lvl2pPr>
            <a:lvl3pPr marL="642915" indent="0">
              <a:buNone/>
              <a:defRPr sz="1100"/>
            </a:lvl3pPr>
            <a:lvl4pPr marL="964372" indent="0">
              <a:buNone/>
              <a:defRPr sz="1000"/>
            </a:lvl4pPr>
            <a:lvl5pPr marL="1285829" indent="0">
              <a:buNone/>
              <a:defRPr sz="1000"/>
            </a:lvl5pPr>
            <a:lvl6pPr marL="1607287" indent="0">
              <a:buNone/>
              <a:defRPr sz="1000"/>
            </a:lvl6pPr>
            <a:lvl7pPr marL="1928744" indent="0">
              <a:buNone/>
              <a:defRPr sz="1000"/>
            </a:lvl7pPr>
            <a:lvl8pPr marL="2250201" indent="0">
              <a:buNone/>
              <a:defRPr sz="1000"/>
            </a:lvl8pPr>
            <a:lvl9pPr marL="2571659" indent="0">
              <a:buNone/>
              <a:defRPr sz="10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 smtClean="0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16341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711" y="2375297"/>
            <a:ext cx="3902273" cy="1857375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141" y="2375297"/>
            <a:ext cx="3902273" cy="1857375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 smtClean="0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84279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2246177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885765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2267025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906613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 smtClean="0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82173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 smtClean="0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1138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 smtClean="0">
                <a:solidFill>
                  <a:srgbClr val="46473E"/>
                </a:solidFill>
              </a:rPr>
              <a:t> / </a:t>
            </a:r>
            <a:r>
              <a:rPr lang="en-US" b="1" smtClean="0">
                <a:solidFill>
                  <a:srgbClr val="46473E"/>
                </a:solidFill>
                <a:latin typeface="Helvetica Neue"/>
                <a:cs typeface="Helvetica Neue"/>
              </a:rPr>
              <a:t>storyful.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53900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3473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2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47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 smtClean="0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8384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35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35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1457" indent="0">
              <a:buNone/>
              <a:defRPr sz="2000"/>
            </a:lvl2pPr>
            <a:lvl3pPr marL="642915" indent="0">
              <a:buNone/>
              <a:defRPr sz="1700"/>
            </a:lvl3pPr>
            <a:lvl4pPr marL="964372" indent="0">
              <a:buNone/>
              <a:defRPr sz="1400"/>
            </a:lvl4pPr>
            <a:lvl5pPr marL="1285829" indent="0">
              <a:buNone/>
              <a:defRPr sz="1400"/>
            </a:lvl5pPr>
            <a:lvl6pPr marL="1607287" indent="0">
              <a:buNone/>
              <a:defRPr sz="1400"/>
            </a:lvl6pPr>
            <a:lvl7pPr marL="1928744" indent="0">
              <a:buNone/>
              <a:defRPr sz="1400"/>
            </a:lvl7pPr>
            <a:lvl8pPr marL="2250201" indent="0">
              <a:buNone/>
              <a:defRPr sz="1400"/>
            </a:lvl8pPr>
            <a:lvl9pPr marL="2571659" indent="0">
              <a:buNone/>
              <a:defRPr sz="1400"/>
            </a:lvl9pPr>
          </a:lstStyle>
          <a:p>
            <a:pPr lvl="0"/>
            <a:r>
              <a:rPr lang="ga-IE" noProof="0" smtClean="0">
                <a:sym typeface="Ubuntu Light" charset="0"/>
              </a:rPr>
              <a:t>Drag picture to placeholder or click icon to add</a:t>
            </a:r>
            <a:endParaRPr lang="en-US" noProof="0" smtClean="0">
              <a:sym typeface="Ubuntu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35" y="5367859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 smtClean="0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689787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DFBB-1066-4316-9B00-B45EE67BBD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017B-4043-4AD0-B039-2A393BA7DD1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259250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DFBB-1066-4316-9B00-B45EE67BBD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017B-4043-4AD0-B039-2A393BA7DD1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45842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</a:p>
        </p:txBody>
      </p:sp>
    </p:spTree>
    <p:extLst>
      <p:ext uri="{BB962C8B-B14F-4D97-AF65-F5344CB8AC3E}">
        <p14:creationId xmlns:p14="http://schemas.microsoft.com/office/powerpoint/2010/main" val="306037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DFBB-1066-4316-9B00-B45EE67BBD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017B-4043-4AD0-B039-2A393BA7DD1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097111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DFBB-1066-4316-9B00-B45EE67BBD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017B-4043-4AD0-B039-2A393BA7DD1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238696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DFBB-1066-4316-9B00-B45EE67BBD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017B-4043-4AD0-B039-2A393BA7DD1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87800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DFBB-1066-4316-9B00-B45EE67BBD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017B-4043-4AD0-B039-2A393BA7DD1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027649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DFBB-1066-4316-9B00-B45EE67BBD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017B-4043-4AD0-B039-2A393BA7DD1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073920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DFBB-1066-4316-9B00-B45EE67BBD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017B-4043-4AD0-B039-2A393BA7DD1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60860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DFBB-1066-4316-9B00-B45EE67BBD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017B-4043-4AD0-B039-2A393BA7DD1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86978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DFBB-1066-4316-9B00-B45EE67BBD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017B-4043-4AD0-B039-2A393BA7DD1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846292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DFBB-1066-4316-9B00-B45EE67BBD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017B-4043-4AD0-B039-2A393BA7DD1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78557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711" y="1741289"/>
            <a:ext cx="3902273" cy="4464844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141" y="1741289"/>
            <a:ext cx="3902273" cy="4464844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25100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16082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51594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9944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3473"/>
            <a:ext cx="3008189" cy="826519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ga-I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1910081"/>
            <a:ext cx="5111130" cy="421568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47" y="1910081"/>
            <a:ext cx="3008189" cy="4215684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1175759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78F6C85-62F1-2E45-BAF4-9247EEFC730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6917" y="221921"/>
            <a:ext cx="8791061" cy="6436217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200"/>
            </a:lvl1pPr>
            <a:lvl2pPr marL="321457" indent="0">
              <a:buNone/>
              <a:defRPr sz="2000"/>
            </a:lvl2pPr>
            <a:lvl3pPr marL="642915" indent="0">
              <a:buNone/>
              <a:defRPr sz="1700"/>
            </a:lvl3pPr>
            <a:lvl4pPr marL="964372" indent="0">
              <a:buNone/>
              <a:defRPr sz="1400"/>
            </a:lvl4pPr>
            <a:lvl5pPr marL="1285829" indent="0">
              <a:buNone/>
              <a:defRPr sz="1400"/>
            </a:lvl5pPr>
            <a:lvl6pPr marL="1607287" indent="0">
              <a:buNone/>
              <a:defRPr sz="1400"/>
            </a:lvl6pPr>
            <a:lvl7pPr marL="1928744" indent="0">
              <a:buNone/>
              <a:defRPr sz="1400"/>
            </a:lvl7pPr>
            <a:lvl8pPr marL="2250201" indent="0">
              <a:buNone/>
              <a:defRPr sz="1400"/>
            </a:lvl8pPr>
            <a:lvl9pPr marL="2571659" indent="0">
              <a:buNone/>
              <a:defRPr sz="1400"/>
            </a:lvl9pPr>
          </a:lstStyle>
          <a:p>
            <a:pPr lvl="0"/>
            <a:r>
              <a:rPr lang="ga-IE" noProof="0" smtClean="0">
                <a:sym typeface="Ubuntu" charset="0"/>
              </a:rPr>
              <a:t>Drag picture to placeholder or click icon to add</a:t>
            </a:r>
            <a:endParaRPr lang="en-US" noProof="0" smtClean="0">
              <a:sym typeface="Ubuntu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743" y="5084341"/>
            <a:ext cx="6875132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ga-IE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0743" y="5757637"/>
            <a:ext cx="6891759" cy="616450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158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1150622"/>
            <a:ext cx="7773293" cy="1470049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4703" y="2973325"/>
            <a:ext cx="6400354" cy="1752451"/>
          </a:xfrm>
        </p:spPr>
        <p:txBody>
          <a:bodyPr/>
          <a:lstStyle>
            <a:lvl1pPr marL="0" indent="0" algn="l">
              <a:buNone/>
              <a:defRPr/>
            </a:lvl1pPr>
            <a:lvl2pPr marL="321457" indent="0" algn="ctr">
              <a:buNone/>
              <a:defRPr/>
            </a:lvl2pPr>
            <a:lvl3pPr marL="642915" indent="0" algn="ctr">
              <a:buNone/>
              <a:defRPr/>
            </a:lvl3pPr>
            <a:lvl4pPr marL="964372" indent="0" algn="ctr">
              <a:buNone/>
              <a:defRPr/>
            </a:lvl4pPr>
            <a:lvl5pPr marL="1285829" indent="0" algn="ctr">
              <a:buNone/>
              <a:defRPr/>
            </a:lvl5pPr>
            <a:lvl6pPr marL="1607287" indent="0" algn="ctr">
              <a:buNone/>
              <a:defRPr/>
            </a:lvl6pPr>
            <a:lvl7pPr marL="1928744" indent="0" algn="ctr">
              <a:buNone/>
              <a:defRPr/>
            </a:lvl7pPr>
            <a:lvl8pPr marL="2250201" indent="0" algn="ctr">
              <a:buNone/>
              <a:defRPr/>
            </a:lvl8pPr>
            <a:lvl9pPr marL="2571659" indent="0" algn="ctr">
              <a:buNone/>
              <a:defRPr/>
            </a:lvl9pPr>
          </a:lstStyle>
          <a:p>
            <a:r>
              <a:rPr lang="ga-IE" smtClean="0"/>
              <a:t>Click to edit Master subtitle style</a:t>
            </a:r>
            <a:endParaRPr lang="en-US" dirty="0"/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88F72-1EA4-FE40-A5CA-BD0111E6622B}" type="slidenum">
              <a:rPr lang="en-US" smtClean="0">
                <a:solidFill>
                  <a:srgbClr val="46473E"/>
                </a:solidFill>
              </a:rPr>
              <a:pPr/>
              <a:t>‹#›</a:t>
            </a:fld>
            <a:r>
              <a:rPr lang="en-US" smtClean="0">
                <a:solidFill>
                  <a:srgbClr val="46473E"/>
                </a:solidFill>
              </a:rPr>
              <a:t> </a:t>
            </a:r>
            <a:endParaRPr lang="en-US" b="1" dirty="0">
              <a:solidFill>
                <a:srgbClr val="46473E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61053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4513" y="1741488"/>
            <a:ext cx="7912100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>
                <a:sym typeface="Ubuntu" charset="0"/>
              </a:rPr>
              <a:t>Click to edit Master text styles</a:t>
            </a:r>
          </a:p>
          <a:p>
            <a:pPr lvl="1"/>
            <a:r>
              <a:rPr lang="ga-IE" smtClean="0">
                <a:sym typeface="Ubuntu" charset="0"/>
              </a:rPr>
              <a:t>Second level</a:t>
            </a:r>
          </a:p>
          <a:p>
            <a:pPr lvl="2"/>
            <a:r>
              <a:rPr lang="ga-IE" smtClean="0">
                <a:sym typeface="Ubuntu" charset="0"/>
              </a:rPr>
              <a:t>Third level</a:t>
            </a:r>
          </a:p>
          <a:p>
            <a:pPr lvl="3"/>
            <a:r>
              <a:rPr lang="ga-IE" smtClean="0">
                <a:sym typeface="Ubuntu" charset="0"/>
              </a:rPr>
              <a:t>Fourth level</a:t>
            </a:r>
          </a:p>
          <a:p>
            <a:pPr lvl="4"/>
            <a:r>
              <a:rPr lang="ga-IE" smtClean="0">
                <a:sym typeface="Ubuntu" charset="0"/>
              </a:rPr>
              <a:t>Fifth level</a:t>
            </a:r>
            <a:endParaRPr lang="en-US" dirty="0">
              <a:sym typeface="Ubuntu Light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44513" y="366713"/>
            <a:ext cx="7051823" cy="104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>
                <a:sym typeface="Ubuntu Light" charset="0"/>
              </a:rPr>
              <a:t>Click to edit Master title style</a:t>
            </a:r>
            <a:endParaRPr lang="en-US" dirty="0">
              <a:sym typeface="Ubuntu Light" charset="0"/>
            </a:endParaRPr>
          </a:p>
        </p:txBody>
      </p:sp>
      <p:sp>
        <p:nvSpPr>
          <p:cNvPr id="2052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554038" y="6470814"/>
            <a:ext cx="3498781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none" lIns="64291" tIns="32146" rIns="64291" bIns="32146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chemeClr val="tx1"/>
                </a:solidFill>
                <a:latin typeface="Ubuntu" charset="0"/>
                <a:ea typeface="MS PGothic" charset="0"/>
                <a:cs typeface="MS PGothic" charset="0"/>
                <a:sym typeface="Ubuntu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defTabSz="457200"/>
            <a:fld id="{F4B88F72-1EA4-FE40-A5CA-BD0111E6622B}" type="slidenum">
              <a:rPr lang="en-US" smtClean="0">
                <a:solidFill>
                  <a:srgbClr val="000000"/>
                </a:solidFill>
              </a:rPr>
              <a:pPr defTabSz="457200"/>
              <a:t>‹#›</a:t>
            </a:fld>
            <a:r>
              <a:rPr lang="en-US" dirty="0" smtClean="0">
                <a:solidFill>
                  <a:srgbClr val="2E3333"/>
                </a:solidFill>
              </a:rPr>
              <a:t> /  </a:t>
            </a:r>
            <a:r>
              <a:rPr lang="en-US" dirty="0" smtClean="0">
                <a:solidFill>
                  <a:srgbClr val="2E3333"/>
                </a:solidFill>
                <a:latin typeface="Ubuntu"/>
                <a:cs typeface="Ubuntu"/>
              </a:rPr>
              <a:t>Special Olympics</a:t>
            </a:r>
            <a:endParaRPr lang="en-US" dirty="0">
              <a:solidFill>
                <a:srgbClr val="2E3333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319235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ts val="3600"/>
        </a:lnSpc>
        <a:spcBef>
          <a:spcPct val="0"/>
        </a:spcBef>
        <a:spcAft>
          <a:spcPct val="0"/>
        </a:spcAft>
        <a:defRPr sz="3600" spc="-100">
          <a:solidFill>
            <a:schemeClr val="tx1"/>
          </a:solidFill>
          <a:latin typeface="+mj-lt"/>
          <a:ea typeface="+mj-ea"/>
          <a:cs typeface="+mj-cs"/>
          <a:sym typeface="Ubuntu 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5pPr>
      <a:lvl6pPr marL="321457"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6pPr>
      <a:lvl7pPr marL="642915"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7pPr>
      <a:lvl8pPr marL="964372"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8pPr>
      <a:lvl9pPr marL="1285829" algn="l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9pPr>
    </p:titleStyle>
    <p:bodyStyle>
      <a:lvl1pPr marL="239713" indent="-239713" algn="l" rtl="0" eaLnBrk="1" fontAlgn="base" hangingPunct="1">
        <a:lnSpc>
          <a:spcPct val="110000"/>
        </a:lnSpc>
        <a:spcBef>
          <a:spcPts val="85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Ubuntu" charset="0"/>
        </a:defRPr>
      </a:lvl1pPr>
      <a:lvl2pPr marL="284163" indent="-284163" algn="l" rtl="0" eaLnBrk="1" fontAlgn="base" hangingPunct="1">
        <a:lnSpc>
          <a:spcPct val="110000"/>
        </a:lnSpc>
        <a:spcBef>
          <a:spcPts val="850"/>
        </a:spcBef>
        <a:spcAft>
          <a:spcPct val="0"/>
        </a:spcAft>
        <a:buClr>
          <a:srgbClr val="FF0000"/>
        </a:buClr>
        <a:buSzPct val="80000"/>
        <a:buFont typeface="Ubuntu Light" charset="0"/>
        <a:buChar char="‣"/>
        <a:defRPr sz="25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2pPr>
      <a:lvl3pPr marL="534988" indent="-284163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FF0000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3pPr>
      <a:lvl4pPr marL="534988" indent="-284163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FF0000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4pPr>
      <a:lvl5pPr marL="534988" indent="-284163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FF0000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5pPr>
      <a:lvl6pPr marL="857220" indent="-285740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4F5146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6pPr>
      <a:lvl7pPr marL="1178677" indent="-285740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4F5146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7pPr>
      <a:lvl8pPr marL="1500134" indent="-285740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4F5146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8pPr>
      <a:lvl9pPr marL="1821591" indent="-285740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rgbClr val="4F5146"/>
        </a:buClr>
        <a:buSzPct val="80000"/>
        <a:buFont typeface="Ubuntu Light" charset="0"/>
        <a:buChar char="‣"/>
        <a:defRPr sz="1700">
          <a:solidFill>
            <a:srgbClr val="4F5146"/>
          </a:solidFill>
          <a:latin typeface="+mj-lt"/>
          <a:ea typeface="+mn-ea"/>
          <a:cs typeface="+mn-cs"/>
          <a:sym typeface="Ubuntu Light" charset="0"/>
        </a:defRPr>
      </a:lvl9pPr>
    </p:bodyStyle>
    <p:otherStyle>
      <a:defPPr>
        <a:defRPr lang="en-US"/>
      </a:defPPr>
      <a:lvl1pPr marL="0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4513" y="2374900"/>
            <a:ext cx="791210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>
                <a:sym typeface="Ubuntu Light" charset="0"/>
              </a:rPr>
              <a:t>Click to edit Master text styles</a:t>
            </a:r>
          </a:p>
          <a:p>
            <a:pPr lvl="1"/>
            <a:r>
              <a:rPr lang="ga-IE" smtClean="0">
                <a:sym typeface="Ubuntu Light" charset="0"/>
              </a:rPr>
              <a:t>Second level</a:t>
            </a:r>
          </a:p>
          <a:p>
            <a:pPr lvl="2"/>
            <a:r>
              <a:rPr lang="ga-IE" smtClean="0">
                <a:sym typeface="Ubuntu Light" charset="0"/>
              </a:rPr>
              <a:t>Third level</a:t>
            </a:r>
          </a:p>
          <a:p>
            <a:pPr lvl="3"/>
            <a:r>
              <a:rPr lang="ga-IE" smtClean="0">
                <a:sym typeface="Ubuntu Light" charset="0"/>
              </a:rPr>
              <a:t>Fourth level</a:t>
            </a:r>
          </a:p>
          <a:p>
            <a:pPr lvl="4"/>
            <a:r>
              <a:rPr lang="ga-IE" smtClean="0">
                <a:sym typeface="Ubuntu Light" charset="0"/>
              </a:rPr>
              <a:t>Fifth level</a:t>
            </a:r>
            <a:endParaRPr lang="en-US" dirty="0">
              <a:sym typeface="Ubuntu Light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44513" y="482600"/>
            <a:ext cx="7902575" cy="119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>
                <a:sym typeface="Ubuntu Light" charset="0"/>
              </a:rPr>
              <a:t>Click to edit Master title style</a:t>
            </a:r>
            <a:endParaRPr lang="en-US" dirty="0">
              <a:sym typeface="Ubuntu Light" charset="0"/>
            </a:endParaRPr>
          </a:p>
        </p:txBody>
      </p:sp>
      <p:sp>
        <p:nvSpPr>
          <p:cNvPr id="1028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554037" y="6446156"/>
            <a:ext cx="3630637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none" lIns="64291" tIns="32146" rIns="64291" bIns="32146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 spc="20">
                <a:solidFill>
                  <a:schemeClr val="tx1"/>
                </a:solidFill>
                <a:latin typeface="Ubuntu" charset="0"/>
                <a:ea typeface="MS PGothic" charset="0"/>
                <a:cs typeface="MS PGothic" charset="0"/>
                <a:sym typeface="Ubuntu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defTabSz="457200"/>
            <a:fld id="{F4B88F72-1EA4-FE40-A5CA-BD0111E6622B}" type="slidenum">
              <a:rPr lang="en-US" smtClean="0">
                <a:solidFill>
                  <a:srgbClr val="46473E"/>
                </a:solidFill>
              </a:rPr>
              <a:pPr defTabSz="457200"/>
              <a:t>‹#›</a:t>
            </a:fld>
            <a:r>
              <a:rPr lang="en-US" smtClean="0">
                <a:solidFill>
                  <a:srgbClr val="46473E"/>
                </a:solidFill>
              </a:rPr>
              <a:t> </a:t>
            </a:r>
            <a:endParaRPr lang="en-US" dirty="0">
              <a:solidFill>
                <a:srgbClr val="46473E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054136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5900" spc="-100">
          <a:solidFill>
            <a:srgbClr val="FFFFFF"/>
          </a:solidFill>
          <a:latin typeface="+mj-lt"/>
          <a:ea typeface="+mj-ea"/>
          <a:cs typeface="+mj-cs"/>
          <a:sym typeface="Ubuntu 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5pPr>
      <a:lvl6pPr marL="321457"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6pPr>
      <a:lvl7pPr marL="642915"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7pPr>
      <a:lvl8pPr marL="964372"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8pPr>
      <a:lvl9pPr marL="1285829" algn="l" rtl="0" eaLnBrk="1" fontAlgn="base" hangingPunct="1">
        <a:spcBef>
          <a:spcPct val="0"/>
        </a:spcBef>
        <a:spcAft>
          <a:spcPct val="0"/>
        </a:spcAft>
        <a:defRPr sz="5900">
          <a:solidFill>
            <a:srgbClr val="FFFFFF"/>
          </a:solidFill>
          <a:latin typeface="Ubuntu Light" charset="0"/>
          <a:ea typeface="ヒラギノ角ゴ ProN W3" charset="0"/>
          <a:cs typeface="ヒラギノ角ゴ ProN W3" charset="0"/>
          <a:sym typeface="Ubuntu Light" charset="0"/>
        </a:defRPr>
      </a:lvl9pPr>
    </p:titleStyle>
    <p:bodyStyle>
      <a:lvl1pPr marL="239713" indent="-239713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 spc="-5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1pPr>
      <a:lvl2pPr marL="522288" indent="-200025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 spc="-5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2pPr>
      <a:lvl3pPr marL="803275" indent="-160338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 spc="-5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3pPr>
      <a:lvl4pPr marL="1123950" indent="-160338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 spc="-5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4pPr>
      <a:lvl5pPr marL="1446213" indent="-160338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 spc="-5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5pPr>
      <a:lvl6pPr marL="321457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6pPr>
      <a:lvl7pPr marL="642915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7pPr>
      <a:lvl8pPr marL="964372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8pPr>
      <a:lvl9pPr marL="1285829" algn="l" rtl="0" eaLnBrk="1" fontAlgn="base" hangingPunct="1">
        <a:lnSpc>
          <a:spcPct val="140000"/>
        </a:lnSpc>
        <a:spcBef>
          <a:spcPct val="0"/>
        </a:spcBef>
        <a:spcAft>
          <a:spcPct val="0"/>
        </a:spcAft>
        <a:defRPr sz="2500">
          <a:solidFill>
            <a:srgbClr val="FEFDD5"/>
          </a:solidFill>
          <a:latin typeface="+mn-lt"/>
          <a:ea typeface="+mn-ea"/>
          <a:cs typeface="+mn-cs"/>
          <a:sym typeface="Ubuntu Light" charset="0"/>
        </a:defRPr>
      </a:lvl9pPr>
    </p:bodyStyle>
    <p:otherStyle>
      <a:defPPr>
        <a:defRPr lang="en-US"/>
      </a:defPPr>
      <a:lvl1pPr marL="0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0DFBB-1066-4316-9B00-B45EE67BBDC8}" type="datetimeFigureOut">
              <a:rPr lang="el-GR" smtClean="0"/>
              <a:t>16/7/2025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5017B-4043-4AD0-B039-2A393BA7DD1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906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2.png"/><Relationship Id="rId7" Type="http://schemas.openxmlformats.org/officeDocument/2006/relationships/image" Target="../media/image17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3.jpe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unified foto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35"/>
          <a:stretch/>
        </p:blipFill>
        <p:spPr>
          <a:xfrm>
            <a:off x="0" y="1029620"/>
            <a:ext cx="9144000" cy="58362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486400" y="301841"/>
            <a:ext cx="3429000" cy="9173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Ορθογώνιο 4"/>
          <p:cNvSpPr/>
          <p:nvPr/>
        </p:nvSpPr>
        <p:spPr>
          <a:xfrm>
            <a:off x="229914" y="1831870"/>
            <a:ext cx="85317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l-GR" sz="1200" dirty="0">
                <a:solidFill>
                  <a:schemeClr val="bg1"/>
                </a:solidFill>
              </a:rPr>
              <a:t>	</a:t>
            </a:r>
            <a:r>
              <a:rPr lang="el-GR" sz="1200" dirty="0" smtClean="0">
                <a:solidFill>
                  <a:schemeClr val="bg1"/>
                </a:solidFill>
              </a:rPr>
              <a:t>			</a:t>
            </a:r>
          </a:p>
          <a:p>
            <a:pPr algn="r"/>
            <a:endParaRPr lang="el-GR" sz="1200" dirty="0" smtClean="0">
              <a:solidFill>
                <a:schemeClr val="bg1"/>
              </a:solidFill>
            </a:endParaRPr>
          </a:p>
        </p:txBody>
      </p:sp>
      <p:sp>
        <p:nvSpPr>
          <p:cNvPr id="6" name="Ορθογώνιο 5"/>
          <p:cNvSpPr/>
          <p:nvPr/>
        </p:nvSpPr>
        <p:spPr>
          <a:xfrm>
            <a:off x="4495800" y="5840224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l-GR" sz="1200" dirty="0">
                <a:solidFill>
                  <a:schemeClr val="bg1"/>
                </a:solidFill>
              </a:rPr>
              <a:t>Ναταλία </a:t>
            </a:r>
            <a:r>
              <a:rPr lang="el-GR" sz="1200" dirty="0" smtClean="0">
                <a:solidFill>
                  <a:schemeClr val="bg1"/>
                </a:solidFill>
              </a:rPr>
              <a:t>Ανδριανοπούλου, </a:t>
            </a:r>
            <a:r>
              <a:rPr lang="el-GR" sz="1200" dirty="0">
                <a:solidFill>
                  <a:schemeClr val="bg1"/>
                </a:solidFill>
              </a:rPr>
              <a:t>ΠΕ.11 </a:t>
            </a:r>
          </a:p>
          <a:p>
            <a:pPr algn="r"/>
            <a:r>
              <a:rPr lang="el-GR" sz="1200" dirty="0">
                <a:solidFill>
                  <a:schemeClr val="bg1"/>
                </a:solidFill>
              </a:rPr>
              <a:t>Κωνσταντίνος Μακρόπουλος, ΠΕ. 11</a:t>
            </a:r>
          </a:p>
          <a:p>
            <a:pPr algn="r">
              <a:spcAft>
                <a:spcPts val="0"/>
              </a:spcAft>
            </a:pPr>
            <a:r>
              <a:rPr lang="el-GR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	</a:t>
            </a:r>
            <a:r>
              <a:rPr lang="el-GR" sz="11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Αθήνα</a:t>
            </a:r>
            <a:r>
              <a:rPr lang="el-GR" sz="1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Ιούλιος 2023</a:t>
            </a:r>
          </a:p>
        </p:txBody>
      </p:sp>
      <p:sp>
        <p:nvSpPr>
          <p:cNvPr id="7" name="Ορθογώνιο 6"/>
          <p:cNvSpPr/>
          <p:nvPr/>
        </p:nvSpPr>
        <p:spPr>
          <a:xfrm>
            <a:off x="37443" y="1371600"/>
            <a:ext cx="8764314" cy="3749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l-GR" sz="3200" dirty="0">
                <a:solidFill>
                  <a:schemeClr val="bg1"/>
                </a:solidFill>
                <a:latin typeface="Bahnschrift 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Εκπαιδευτικό Υλικό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l-GR" sz="3200" dirty="0">
                <a:solidFill>
                  <a:schemeClr val="bg1"/>
                </a:solidFill>
                <a:latin typeface="Bahnschrift 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«Μαθαίνω για τα </a:t>
            </a:r>
            <a:r>
              <a:rPr lang="en-US" sz="3200" dirty="0">
                <a:solidFill>
                  <a:schemeClr val="bg1"/>
                </a:solidFill>
                <a:latin typeface="Bahnschrift 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Special Olympics</a:t>
            </a:r>
            <a:r>
              <a:rPr lang="el-GR" sz="3200" dirty="0" smtClean="0">
                <a:solidFill>
                  <a:schemeClr val="bg1"/>
                </a:solidFill>
                <a:latin typeface="Bahnschrift 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US" sz="3200" dirty="0">
              <a:solidFill>
                <a:schemeClr val="bg1"/>
              </a:solidFill>
              <a:latin typeface="Bahnschrift 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l-GR" sz="3200" dirty="0">
                <a:solidFill>
                  <a:schemeClr val="bg1"/>
                </a:solidFill>
                <a:latin typeface="Bahnschrift 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ΙΝΣΤΙΤΟΥΤΟ ΕΚΠΑΙΔΕΥΤΙΚΗΣ ΠΟΛΙΤΙΚΗΣ</a:t>
            </a:r>
            <a:endParaRPr lang="el-GR" sz="16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l-GR" sz="2400" dirty="0">
                <a:solidFill>
                  <a:schemeClr val="bg1"/>
                </a:solidFill>
                <a:latin typeface="Bahnschrift Light Condensed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ΕΡΓΑΣΤΗΡΙΑ ΔΕΞΙΟΤΗΤΩΝ 21+ </a:t>
            </a:r>
            <a:endParaRPr lang="en-US" sz="2400" dirty="0">
              <a:solidFill>
                <a:schemeClr val="bg1"/>
              </a:solidFill>
              <a:latin typeface="Bahnschrift Light Condensed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l-GR" dirty="0">
                <a:solidFill>
                  <a:schemeClr val="bg1"/>
                </a:solidFill>
              </a:rPr>
              <a:t>ΘΕΜΑΤΙΚΗ ΕΝΟΤΗΤΑ | Ενδιαφέρομαι και Ενεργώ - Κοινωνική Συναίσθηση και Ευθύνη</a:t>
            </a:r>
          </a:p>
          <a:p>
            <a:pPr algn="ctr"/>
            <a:endParaRPr lang="el-GR" sz="1400" b="1" dirty="0">
              <a:solidFill>
                <a:schemeClr val="bg1"/>
              </a:solidFill>
            </a:endParaRPr>
          </a:p>
          <a:p>
            <a:pPr algn="ctr"/>
            <a:r>
              <a:rPr lang="el-GR" b="1" smtClean="0">
                <a:solidFill>
                  <a:schemeClr val="bg1"/>
                </a:solidFill>
              </a:rPr>
              <a:t>ΕΔ</a:t>
            </a:r>
            <a:r>
              <a:rPr lang="el-GR" b="1" smtClean="0">
                <a:solidFill>
                  <a:schemeClr val="bg1"/>
                </a:solidFill>
              </a:rPr>
              <a:t>7</a:t>
            </a:r>
            <a:r>
              <a:rPr lang="el-GR" b="1" smtClean="0">
                <a:solidFill>
                  <a:schemeClr val="bg1"/>
                </a:solidFill>
              </a:rPr>
              <a:t>| </a:t>
            </a:r>
            <a:r>
              <a:rPr lang="el-GR" b="1" dirty="0" smtClean="0">
                <a:solidFill>
                  <a:schemeClr val="bg1"/>
                </a:solidFill>
              </a:rPr>
              <a:t>«</a:t>
            </a:r>
            <a:r>
              <a:rPr lang="el-GR" b="1" dirty="0">
                <a:solidFill>
                  <a:schemeClr val="bg1"/>
                </a:solidFill>
              </a:rPr>
              <a:t>Αθλητικά Προγράμματα Μεικτών Ομάδων «Unified </a:t>
            </a:r>
            <a:r>
              <a:rPr lang="el-GR" b="1" dirty="0" err="1">
                <a:solidFill>
                  <a:schemeClr val="bg1"/>
                </a:solidFill>
              </a:rPr>
              <a:t>Sports</a:t>
            </a:r>
            <a:r>
              <a:rPr lang="el-GR" b="1" dirty="0">
                <a:solidFill>
                  <a:schemeClr val="bg1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68373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685800"/>
            <a:ext cx="2260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b="1" dirty="0" smtClean="0">
                <a:solidFill>
                  <a:srgbClr val="FF0000"/>
                </a:solidFill>
              </a:rPr>
              <a:t>Ερώτηση 2</a:t>
            </a:r>
            <a:endParaRPr lang="el-GR" sz="36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2164" y="1858117"/>
            <a:ext cx="759522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2400" b="1" dirty="0" smtClean="0"/>
              <a:t>Στα Προγράμματα Μεικτών Ομάδων (</a:t>
            </a:r>
            <a:r>
              <a:rPr lang="en-US" sz="2400" b="1" dirty="0" smtClean="0"/>
              <a:t>Unified Sports)</a:t>
            </a:r>
            <a:r>
              <a:rPr lang="el-GR" sz="2400" b="1" dirty="0" smtClean="0"/>
              <a:t> …</a:t>
            </a:r>
            <a:endParaRPr lang="en-US" sz="2400" b="1" dirty="0" smtClean="0"/>
          </a:p>
          <a:p>
            <a:pPr algn="ctr"/>
            <a:endParaRPr lang="el-GR" sz="2400" b="1" dirty="0" smtClean="0"/>
          </a:p>
          <a:p>
            <a:pPr algn="ctr"/>
            <a:endParaRPr lang="el-GR" sz="2400" b="1" dirty="0" smtClean="0"/>
          </a:p>
          <a:p>
            <a:pPr algn="ctr"/>
            <a:r>
              <a:rPr lang="el-GR" sz="2400" b="1" dirty="0" smtClean="0"/>
              <a:t>Από πόσο ετών μπορούν να συμμετάσχουν οι </a:t>
            </a:r>
            <a:r>
              <a:rPr lang="en-US" sz="2400" b="1" dirty="0" smtClean="0"/>
              <a:t>partners</a:t>
            </a:r>
            <a:r>
              <a:rPr lang="el-GR" sz="2400" b="1" dirty="0" smtClean="0"/>
              <a:t>.. ?</a:t>
            </a:r>
            <a:endParaRPr lang="el-GR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124200" y="4114800"/>
            <a:ext cx="3252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 smtClean="0">
                <a:solidFill>
                  <a:srgbClr val="FF0000"/>
                </a:solidFill>
              </a:rPr>
              <a:t>Από 10 ετών και άνω</a:t>
            </a:r>
            <a:endParaRPr lang="el-GR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54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685800"/>
            <a:ext cx="2260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b="1" dirty="0" smtClean="0">
                <a:solidFill>
                  <a:srgbClr val="FF0000"/>
                </a:solidFill>
              </a:rPr>
              <a:t>Ερώτηση 3</a:t>
            </a:r>
            <a:endParaRPr lang="el-GR" sz="36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32" y="1858117"/>
            <a:ext cx="922810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2400" b="1" dirty="0" smtClean="0"/>
              <a:t>Στα Προγράμματα Μεικτών Ομάδων (</a:t>
            </a:r>
            <a:r>
              <a:rPr lang="en-US" sz="2400" b="1" dirty="0" smtClean="0"/>
              <a:t>Unified Sports)</a:t>
            </a:r>
            <a:r>
              <a:rPr lang="el-GR" sz="2400" b="1" dirty="0" smtClean="0"/>
              <a:t> …</a:t>
            </a:r>
            <a:endParaRPr lang="en-US" sz="2400" b="1" dirty="0" smtClean="0"/>
          </a:p>
          <a:p>
            <a:pPr algn="ctr"/>
            <a:endParaRPr lang="el-GR" sz="2400" b="1" dirty="0" smtClean="0"/>
          </a:p>
          <a:p>
            <a:pPr algn="ctr"/>
            <a:endParaRPr lang="el-GR" sz="2400" b="1" dirty="0" smtClean="0"/>
          </a:p>
          <a:p>
            <a:pPr algn="ctr"/>
            <a:r>
              <a:rPr lang="el-GR" sz="2400" b="1" dirty="0" smtClean="0"/>
              <a:t>Για να γίνει κάποιος </a:t>
            </a:r>
            <a:r>
              <a:rPr lang="en-US" sz="2400" b="1" dirty="0" smtClean="0"/>
              <a:t>partner </a:t>
            </a:r>
            <a:r>
              <a:rPr lang="el-GR" sz="2400" b="1" dirty="0" smtClean="0"/>
              <a:t>πρέπει να ξέρει από νοητική αναπηρία…?</a:t>
            </a:r>
            <a:endParaRPr lang="el-GR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03878" y="4038600"/>
            <a:ext cx="8640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 smtClean="0">
                <a:solidFill>
                  <a:srgbClr val="FF0000"/>
                </a:solidFill>
              </a:rPr>
              <a:t>Όχι, αρκεί η θετική πρόθεση και η δέσμευση στην ομάδα</a:t>
            </a:r>
            <a:endParaRPr lang="el-GR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757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685800"/>
            <a:ext cx="2260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b="1" dirty="0" smtClean="0">
                <a:solidFill>
                  <a:srgbClr val="FF0000"/>
                </a:solidFill>
              </a:rPr>
              <a:t>Ερώτηση 4</a:t>
            </a:r>
            <a:endParaRPr lang="el-GR" sz="36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15155" y="1858117"/>
            <a:ext cx="7209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2400" b="1" dirty="0" smtClean="0"/>
              <a:t>Θα σε ενδιέφερε να γίνεις </a:t>
            </a:r>
            <a:r>
              <a:rPr lang="en-US" sz="2400" b="1" dirty="0" smtClean="0"/>
              <a:t>partner </a:t>
            </a:r>
            <a:r>
              <a:rPr lang="el-GR" sz="2400" b="1" dirty="0" smtClean="0"/>
              <a:t>σε κάποιο άθλημα?</a:t>
            </a:r>
            <a:endParaRPr lang="el-GR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295400" y="3139551"/>
            <a:ext cx="62849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 smtClean="0">
                <a:solidFill>
                  <a:srgbClr val="FF0000"/>
                </a:solidFill>
              </a:rPr>
              <a:t>Αν ναι, μπες εδώ και μάθε περισσότερα…</a:t>
            </a:r>
            <a:endParaRPr lang="el-GR" sz="28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37485" y="4419600"/>
            <a:ext cx="58008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https://www.specialolympicshellas.gr/</a:t>
            </a:r>
            <a:endParaRPr lang="el-GR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85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14400" y="1668159"/>
            <a:ext cx="7902575" cy="4853676"/>
          </a:xfrm>
        </p:spPr>
        <p:txBody>
          <a:bodyPr/>
          <a:lstStyle/>
          <a:p>
            <a:pPr algn="r"/>
            <a:r>
              <a:rPr lang="en-US" sz="4000" b="1" spc="100" dirty="0" smtClean="0"/>
              <a:t>If we’re </a:t>
            </a:r>
            <a:r>
              <a:rPr lang="en-US" sz="4400" b="1" spc="100" dirty="0" smtClean="0">
                <a:solidFill>
                  <a:srgbClr val="FFC000"/>
                </a:solidFill>
              </a:rPr>
              <a:t>unified</a:t>
            </a:r>
            <a:r>
              <a:rPr lang="en-US" sz="4000" b="1" spc="100" dirty="0" smtClean="0"/>
              <a:t>,</a:t>
            </a:r>
            <a:br>
              <a:rPr lang="en-US" sz="4000" b="1" spc="100" dirty="0" smtClean="0"/>
            </a:br>
            <a:r>
              <a:rPr lang="en-US" sz="4000" b="1" spc="100" dirty="0" smtClean="0"/>
              <a:t>there’s nothing we</a:t>
            </a:r>
            <a:br>
              <a:rPr lang="en-US" sz="4000" b="1" spc="100" dirty="0" smtClean="0"/>
            </a:br>
            <a:r>
              <a:rPr lang="en-US" sz="4000" b="1" spc="100" dirty="0" smtClean="0"/>
              <a:t>cannot do</a:t>
            </a:r>
            <a:br>
              <a:rPr lang="en-US" sz="4000" b="1" spc="100" dirty="0" smtClean="0"/>
            </a:br>
            <a:r>
              <a:rPr lang="en-US" sz="800" spc="100" dirty="0" smtClean="0"/>
              <a:t>Ray Nagin</a:t>
            </a:r>
            <a:br>
              <a:rPr lang="en-US" sz="800" spc="100" dirty="0" smtClean="0"/>
            </a:br>
            <a:r>
              <a:rPr lang="en-US" sz="800" spc="100" dirty="0"/>
              <a:t/>
            </a:r>
            <a:br>
              <a:rPr lang="en-US" sz="800" spc="100" dirty="0"/>
            </a:br>
            <a:r>
              <a:rPr lang="en-US" sz="800" spc="100" dirty="0"/>
              <a:t/>
            </a:r>
            <a:br>
              <a:rPr lang="en-US" sz="800" spc="100" dirty="0"/>
            </a:br>
            <a:r>
              <a:rPr lang="el-GR" sz="4000" b="1" spc="100" dirty="0"/>
              <a:t>Όταν είμαστε </a:t>
            </a:r>
            <a:r>
              <a:rPr lang="el-GR" sz="4000" b="1" spc="100" dirty="0">
                <a:solidFill>
                  <a:srgbClr val="FFC000"/>
                </a:solidFill>
              </a:rPr>
              <a:t>ενωμένοι</a:t>
            </a:r>
            <a:r>
              <a:rPr lang="el-GR" sz="4000" b="1" spc="100" dirty="0"/>
              <a:t>, </a:t>
            </a:r>
            <a:br>
              <a:rPr lang="el-GR" sz="4000" b="1" spc="100" dirty="0"/>
            </a:br>
            <a:r>
              <a:rPr lang="el-GR" sz="4000" b="1" spc="100" dirty="0"/>
              <a:t>τίποτα δεν είναι ακατόρθωτο</a:t>
            </a:r>
            <a:r>
              <a:rPr lang="en-US" sz="4000" b="1" spc="100" dirty="0"/>
              <a:t/>
            </a:r>
            <a:br>
              <a:rPr lang="en-US" sz="4000" b="1" spc="100" dirty="0"/>
            </a:br>
            <a:r>
              <a:rPr lang="en-US" sz="800" spc="100" dirty="0" smtClean="0"/>
              <a:t/>
            </a:r>
            <a:br>
              <a:rPr lang="en-US" sz="800" spc="100" dirty="0" smtClean="0"/>
            </a:br>
            <a:r>
              <a:rPr lang="en-US" dirty="0"/>
              <a:t/>
            </a:r>
            <a:br>
              <a:rPr lang="en-US" dirty="0"/>
            </a:br>
            <a:endParaRPr lang="en-US" sz="3200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 bwMode="auto">
          <a:xfrm>
            <a:off x="1018061" y="3907672"/>
            <a:ext cx="3630637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none" lIns="64291" tIns="32146" rIns="64291" bIns="3214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900" kern="1200" spc="20">
                <a:solidFill>
                  <a:schemeClr val="tx1"/>
                </a:solidFill>
                <a:latin typeface="Ubuntu" charset="0"/>
                <a:ea typeface="MS PGothic" charset="0"/>
                <a:cs typeface="MS PGothic" charset="0"/>
                <a:sym typeface="Ubuntu" charset="0"/>
              </a:defRPr>
            </a:lvl1pPr>
            <a:lvl2pPr marL="742950" indent="-285750" algn="l" defTabSz="457200" rtl="0" eaLnBrk="0" latinLnBrk="0" hangingPunct="0"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algn="l" defTabSz="457200" rtl="0" eaLnBrk="0" latinLnBrk="0" hangingPunct="0"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algn="l" defTabSz="457200" rtl="0" eaLnBrk="0" latinLnBrk="0" hangingPunct="0"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algn="l" defTabSz="457200" rtl="0" eaLnBrk="0" latinLnBrk="0" hangingPunct="0"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endParaRPr lang="en-US" sz="3600" dirty="0">
              <a:solidFill>
                <a:srgbClr val="FFFFFF"/>
              </a:solidFill>
              <a:latin typeface="Ubuntu"/>
              <a:cs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262155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3" name="2 - Υπότιτλος"/>
          <p:cNvSpPr txBox="1">
            <a:spLocks/>
          </p:cNvSpPr>
          <p:nvPr/>
        </p:nvSpPr>
        <p:spPr>
          <a:xfrm>
            <a:off x="179512" y="1081701"/>
            <a:ext cx="8856984" cy="3600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u="sng" dirty="0" smtClean="0">
              <a:latin typeface="Simplified Arabic" panose="02020603050405020304" pitchFamily="18" charset="-78"/>
              <a:cs typeface="Simplified Arabic" panose="02020603050405020304" pitchFamily="18" charset="-78"/>
            </a:endParaRPr>
          </a:p>
          <a:p>
            <a:pPr marL="0" indent="0">
              <a:buNone/>
            </a:pPr>
            <a:r>
              <a:rPr lang="en-US" sz="1800" b="1" u="sng" dirty="0" smtClean="0">
                <a:latin typeface="Cambria" panose="02040503050406030204" pitchFamily="18" charset="0"/>
                <a:ea typeface="Cambria" panose="02040503050406030204" pitchFamily="18" charset="0"/>
                <a:cs typeface="Simplified Arabic" panose="02020603050405020304" pitchFamily="18" charset="-78"/>
              </a:rPr>
              <a:t>T</a:t>
            </a:r>
            <a:r>
              <a:rPr lang="el-GR" sz="1800" b="1" u="sng" dirty="0" smtClean="0">
                <a:latin typeface="Cambria" panose="02040503050406030204" pitchFamily="18" charset="0"/>
                <a:ea typeface="Cambria" panose="02040503050406030204" pitchFamily="18" charset="0"/>
                <a:cs typeface="Simplified Arabic" panose="02020603050405020304" pitchFamily="18" charset="-78"/>
              </a:rPr>
              <a:t>ι είναι:</a:t>
            </a:r>
            <a:endParaRPr lang="en-CA" sz="1800" b="1" u="sng" dirty="0" smtClean="0">
              <a:latin typeface="Cambria" panose="02040503050406030204" pitchFamily="18" charset="0"/>
              <a:ea typeface="Cambria" panose="02040503050406030204" pitchFamily="18" charset="0"/>
              <a:cs typeface="Simplified Arabic" panose="02020603050405020304" pitchFamily="18" charset="-78"/>
            </a:endParaRPr>
          </a:p>
          <a:p>
            <a:r>
              <a:rPr lang="el-GR" sz="1800" dirty="0" smtClean="0">
                <a:latin typeface="Cambria" panose="02040503050406030204" pitchFamily="18" charset="0"/>
                <a:ea typeface="Cambria" panose="02040503050406030204" pitchFamily="18" charset="0"/>
                <a:cs typeface="Simplified Arabic" panose="02020603050405020304" pitchFamily="18" charset="-78"/>
              </a:rPr>
              <a:t>Ένα πρόγραμμα που φέρνει σε επαφή αθλητές  (</a:t>
            </a:r>
            <a:r>
              <a:rPr lang="en-US" sz="1800" dirty="0" smtClean="0">
                <a:latin typeface="Cambria" panose="02040503050406030204" pitchFamily="18" charset="0"/>
                <a:ea typeface="Cambria" panose="02040503050406030204" pitchFamily="18" charset="0"/>
                <a:cs typeface="Simplified Arabic" panose="02020603050405020304" pitchFamily="18" charset="-78"/>
              </a:rPr>
              <a:t>athletes) </a:t>
            </a:r>
            <a:r>
              <a:rPr lang="el-GR" sz="1800" dirty="0" smtClean="0">
                <a:latin typeface="Cambria" panose="02040503050406030204" pitchFamily="18" charset="0"/>
                <a:ea typeface="Cambria" panose="02040503050406030204" pitchFamily="18" charset="0"/>
                <a:cs typeface="Simplified Arabic" panose="02020603050405020304" pitchFamily="18" charset="-78"/>
              </a:rPr>
              <a:t> με  και χωρίς</a:t>
            </a:r>
            <a:r>
              <a:rPr lang="en-US" sz="1800" dirty="0" smtClean="0">
                <a:latin typeface="Cambria" panose="02040503050406030204" pitchFamily="18" charset="0"/>
                <a:ea typeface="Cambria" panose="02040503050406030204" pitchFamily="18" charset="0"/>
                <a:cs typeface="Simplified Arabic" panose="02020603050405020304" pitchFamily="18" charset="-78"/>
              </a:rPr>
              <a:t> (partners)</a:t>
            </a:r>
            <a:r>
              <a:rPr lang="el-GR" sz="1800" dirty="0" smtClean="0">
                <a:latin typeface="Cambria" panose="02040503050406030204" pitchFamily="18" charset="0"/>
                <a:ea typeface="Cambria" panose="02040503050406030204" pitchFamily="18" charset="0"/>
                <a:cs typeface="Simplified Arabic" panose="02020603050405020304" pitchFamily="18" charset="-78"/>
              </a:rPr>
              <a:t> νοητική αναπηρία δημιουργώντας αθλητικές ομάδες που στόχο έχουν την από κοινού προπόνηση και συμμετοχή σε αγώνες.</a:t>
            </a:r>
            <a:endParaRPr lang="en-CA" sz="1800" dirty="0" smtClean="0">
              <a:latin typeface="Cambria" panose="02040503050406030204" pitchFamily="18" charset="0"/>
              <a:ea typeface="Cambria" panose="02040503050406030204" pitchFamily="18" charset="0"/>
              <a:cs typeface="Simplified Arabic" panose="02020603050405020304" pitchFamily="18" charset="-78"/>
            </a:endParaRPr>
          </a:p>
          <a:p>
            <a:endParaRPr lang="en-CA" sz="1800" dirty="0" smtClean="0">
              <a:latin typeface="Cambria" panose="02040503050406030204" pitchFamily="18" charset="0"/>
              <a:ea typeface="Cambria" panose="02040503050406030204" pitchFamily="18" charset="0"/>
              <a:cs typeface="Simplified Arabic" panose="02020603050405020304" pitchFamily="18" charset="-78"/>
            </a:endParaRPr>
          </a:p>
          <a:p>
            <a:pPr marL="0" indent="0">
              <a:buNone/>
            </a:pPr>
            <a:r>
              <a:rPr lang="el-GR" sz="1800" b="1" u="sng" dirty="0" smtClean="0">
                <a:latin typeface="Cambria" panose="02040503050406030204" pitchFamily="18" charset="0"/>
                <a:ea typeface="Cambria" panose="02040503050406030204" pitchFamily="18" charset="0"/>
                <a:cs typeface="Simplified Arabic" panose="02020603050405020304" pitchFamily="18" charset="-78"/>
              </a:rPr>
              <a:t>Σε κάθε ομάδα</a:t>
            </a:r>
            <a:endParaRPr lang="en-CA" sz="1800" b="1" u="sng" dirty="0" smtClean="0">
              <a:latin typeface="Cambria" panose="02040503050406030204" pitchFamily="18" charset="0"/>
              <a:ea typeface="Cambria" panose="02040503050406030204" pitchFamily="18" charset="0"/>
              <a:cs typeface="Simplified Arabic" panose="02020603050405020304" pitchFamily="18" charset="-78"/>
            </a:endParaRPr>
          </a:p>
          <a:p>
            <a:pPr>
              <a:buFont typeface="Wingdings" pitchFamily="2" charset="2"/>
              <a:buChar char="§"/>
            </a:pPr>
            <a:r>
              <a:rPr lang="en-US" sz="1800" dirty="0" smtClean="0">
                <a:latin typeface="Cambria" panose="02040503050406030204" pitchFamily="18" charset="0"/>
                <a:ea typeface="Cambria" panose="02040503050406030204" pitchFamily="18" charset="0"/>
                <a:cs typeface="Simplified Arabic" panose="02020603050405020304" pitchFamily="18" charset="-78"/>
              </a:rPr>
              <a:t> </a:t>
            </a:r>
            <a:r>
              <a:rPr lang="el-GR" sz="1800" dirty="0" smtClean="0">
                <a:latin typeface="Cambria" panose="02040503050406030204" pitchFamily="18" charset="0"/>
                <a:ea typeface="Cambria" panose="02040503050406030204" pitchFamily="18" charset="0"/>
                <a:cs typeface="Simplified Arabic" panose="02020603050405020304" pitchFamily="18" charset="-78"/>
              </a:rPr>
              <a:t>Συμμετέχουν ίσος αριθμός αθλητών με και χωρίς νοητική αναπηρία</a:t>
            </a:r>
          </a:p>
          <a:p>
            <a:pPr>
              <a:buFont typeface="Wingdings" pitchFamily="2" charset="2"/>
              <a:buChar char="§"/>
            </a:pPr>
            <a:r>
              <a:rPr lang="en-US" sz="1800" dirty="0" smtClean="0">
                <a:latin typeface="Cambria" panose="02040503050406030204" pitchFamily="18" charset="0"/>
                <a:ea typeface="Cambria" panose="02040503050406030204" pitchFamily="18" charset="0"/>
                <a:cs typeface="Simplified Arabic" panose="02020603050405020304" pitchFamily="18" charset="-78"/>
              </a:rPr>
              <a:t> </a:t>
            </a:r>
            <a:r>
              <a:rPr lang="el-GR" sz="1800" dirty="0" smtClean="0">
                <a:latin typeface="Cambria" panose="02040503050406030204" pitchFamily="18" charset="0"/>
                <a:ea typeface="Cambria" panose="02040503050406030204" pitchFamily="18" charset="0"/>
                <a:cs typeface="Simplified Arabic" panose="02020603050405020304" pitchFamily="18" charset="-78"/>
              </a:rPr>
              <a:t>Όλοι οι αθλητές</a:t>
            </a:r>
            <a:r>
              <a:rPr lang="en-US" sz="1800" dirty="0" smtClean="0">
                <a:latin typeface="Cambria" panose="02040503050406030204" pitchFamily="18" charset="0"/>
                <a:ea typeface="Cambria" panose="02040503050406030204" pitchFamily="18" charset="0"/>
                <a:cs typeface="Simplified Arabic" panose="02020603050405020304" pitchFamily="18" charset="-78"/>
              </a:rPr>
              <a:t> </a:t>
            </a:r>
            <a:r>
              <a:rPr lang="el-GR" sz="1800" dirty="0" smtClean="0">
                <a:latin typeface="Cambria" panose="02040503050406030204" pitchFamily="18" charset="0"/>
                <a:ea typeface="Cambria" panose="02040503050406030204" pitchFamily="18" charset="0"/>
                <a:cs typeface="Simplified Arabic" panose="02020603050405020304" pitchFamily="18" charset="-78"/>
              </a:rPr>
              <a:t>ανήκουν στην ίδια ηλικιακή ομάδα</a:t>
            </a:r>
          </a:p>
          <a:p>
            <a:pPr>
              <a:buFont typeface="Wingdings" pitchFamily="2" charset="2"/>
              <a:buChar char="§"/>
            </a:pPr>
            <a:r>
              <a:rPr lang="en-US" sz="1800" dirty="0" smtClean="0">
                <a:latin typeface="Cambria" panose="02040503050406030204" pitchFamily="18" charset="0"/>
                <a:ea typeface="Cambria" panose="02040503050406030204" pitchFamily="18" charset="0"/>
                <a:cs typeface="Simplified Arabic" panose="02020603050405020304" pitchFamily="18" charset="-78"/>
              </a:rPr>
              <a:t> </a:t>
            </a:r>
            <a:r>
              <a:rPr lang="el-GR" sz="1800" dirty="0" smtClean="0">
                <a:latin typeface="Cambria" panose="02040503050406030204" pitchFamily="18" charset="0"/>
                <a:ea typeface="Cambria" panose="02040503050406030204" pitchFamily="18" charset="0"/>
                <a:cs typeface="Simplified Arabic" panose="02020603050405020304" pitchFamily="18" charset="-78"/>
              </a:rPr>
              <a:t>Όλοι οι αθλητές είναι στο ίδιο αθλητικό επίπεδο</a:t>
            </a:r>
          </a:p>
          <a:p>
            <a:endParaRPr lang="en-CA" sz="1800" dirty="0" smtClean="0">
              <a:latin typeface="Simplified Arabic" panose="02020603050405020304" pitchFamily="18" charset="-78"/>
              <a:cs typeface="Simplified Arabic" panose="02020603050405020304" pitchFamily="18" charset="-78"/>
            </a:endParaRPr>
          </a:p>
          <a:p>
            <a:endParaRPr lang="el-GR" sz="1800" dirty="0" smtClean="0">
              <a:latin typeface="Ubuntu" panose="020B0504030602030204" pitchFamily="34" charset="0"/>
              <a:cs typeface="Simplified Arabic" panose="02020603050405020304" pitchFamily="18" charset="-78"/>
            </a:endParaRPr>
          </a:p>
          <a:p>
            <a:endParaRPr lang="en-CA" sz="1800" dirty="0" smtClean="0">
              <a:latin typeface="Simplified Arabic" panose="02020603050405020304" pitchFamily="18" charset="-78"/>
              <a:cs typeface="Simplified Arabic" panose="02020603050405020304" pitchFamily="18" charset="-78"/>
            </a:endParaRPr>
          </a:p>
          <a:p>
            <a:endParaRPr lang="en-CA" sz="1800" dirty="0" smtClean="0">
              <a:latin typeface="Simplified Arabic" panose="02020603050405020304" pitchFamily="18" charset="-78"/>
              <a:cs typeface="Simplified Arabic" panose="02020603050405020304" pitchFamily="18" charset="-78"/>
            </a:endParaRPr>
          </a:p>
          <a:p>
            <a:endParaRPr lang="en-CA" sz="1800" dirty="0" smtClean="0">
              <a:latin typeface="Simplified Arabic" panose="02020603050405020304" pitchFamily="18" charset="-78"/>
              <a:cs typeface="Simplified Arabic" panose="02020603050405020304" pitchFamily="18" charset="-78"/>
            </a:endParaRPr>
          </a:p>
          <a:p>
            <a:endParaRPr lang="el-GR" sz="1800" dirty="0" smtClean="0">
              <a:latin typeface="Ubuntu" panose="020B0504030602030204" pitchFamily="34" charset="0"/>
              <a:cs typeface="Simplified Arabic" panose="02020603050405020304" pitchFamily="18" charset="-78"/>
            </a:endParaRPr>
          </a:p>
          <a:p>
            <a:endParaRPr lang="el-GR" sz="1800" dirty="0">
              <a:latin typeface="Ubuntu" panose="020B0504030602030204" pitchFamily="34" charset="0"/>
              <a:cs typeface="Simplified Arabic" panose="02020603050405020304" pitchFamily="18" charset="-78"/>
            </a:endParaRPr>
          </a:p>
        </p:txBody>
      </p:sp>
      <p:pic>
        <p:nvPicPr>
          <p:cNvPr id="5" name="Εικόνα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438" y="2881901"/>
            <a:ext cx="1462334" cy="2175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42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3" name="2 - Υπότιτλος"/>
          <p:cNvSpPr txBox="1">
            <a:spLocks/>
          </p:cNvSpPr>
          <p:nvPr/>
        </p:nvSpPr>
        <p:spPr>
          <a:xfrm>
            <a:off x="179512" y="1081701"/>
            <a:ext cx="8856984" cy="36004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20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el-GR" sz="2400" u="sng" dirty="0" smtClean="0">
                <a:latin typeface="Cambria" panose="02040503050406030204" pitchFamily="18" charset="0"/>
                <a:ea typeface="Cambria" panose="02040503050406030204" pitchFamily="18" charset="0"/>
              </a:rPr>
              <a:t>Που στοχεύει το πρόγραμμα</a:t>
            </a:r>
          </a:p>
          <a:p>
            <a:endParaRPr lang="el-GR" sz="1900" u="sng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el-GR" sz="1900" b="1" u="sng" dirty="0" smtClean="0">
                <a:latin typeface="Cambria" panose="02040503050406030204" pitchFamily="18" charset="0"/>
                <a:ea typeface="Cambria" panose="02040503050406030204" pitchFamily="18" charset="0"/>
              </a:rPr>
              <a:t>Εκπαιδευτικό κομμάτι</a:t>
            </a:r>
          </a:p>
          <a:p>
            <a:r>
              <a:rPr lang="el-GR" sz="1900" dirty="0" smtClean="0">
                <a:latin typeface="Cambria" panose="02040503050406030204" pitchFamily="18" charset="0"/>
                <a:ea typeface="Cambria" panose="02040503050406030204" pitchFamily="18" charset="0"/>
              </a:rPr>
              <a:t>Στην ενημέρωση και εκπαίδευση των νέων χωρίς νοητική </a:t>
            </a:r>
          </a:p>
          <a:p>
            <a:pPr marL="0" indent="0">
              <a:buNone/>
            </a:pPr>
            <a:r>
              <a:rPr lang="el-GR" sz="1900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 και των οικογενειών</a:t>
            </a:r>
          </a:p>
          <a:p>
            <a:r>
              <a:rPr lang="el-GR" sz="1900" dirty="0" smtClean="0">
                <a:latin typeface="Cambria" panose="02040503050406030204" pitchFamily="18" charset="0"/>
                <a:ea typeface="Cambria" panose="02040503050406030204" pitchFamily="18" charset="0"/>
              </a:rPr>
              <a:t>Στην παροχή εμπειριών, κινητοποίηση και ευαισθητοποίηση</a:t>
            </a:r>
          </a:p>
          <a:p>
            <a:endParaRPr lang="el-GR" sz="19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l-GR" sz="19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el-GR" sz="1900" b="1" u="sng" dirty="0" smtClean="0">
                <a:latin typeface="Cambria" panose="02040503050406030204" pitchFamily="18" charset="0"/>
                <a:ea typeface="Cambria" panose="02040503050406030204" pitchFamily="18" charset="0"/>
              </a:rPr>
              <a:t>Αθλητικό Κομμάτι</a:t>
            </a:r>
          </a:p>
          <a:p>
            <a:r>
              <a:rPr lang="el-GR" sz="1900" dirty="0" smtClean="0">
                <a:latin typeface="Cambria" panose="02040503050406030204" pitchFamily="18" charset="0"/>
                <a:ea typeface="Cambria" panose="02040503050406030204" pitchFamily="18" charset="0"/>
              </a:rPr>
              <a:t>Στη συμμετοχή σε αγώνες</a:t>
            </a:r>
          </a:p>
          <a:p>
            <a:r>
              <a:rPr lang="el-GR" sz="1900" dirty="0" smtClean="0">
                <a:latin typeface="Cambria" panose="02040503050406030204" pitchFamily="18" charset="0"/>
                <a:ea typeface="Cambria" panose="02040503050406030204" pitchFamily="18" charset="0"/>
              </a:rPr>
              <a:t>Στη βελτίωση της φυσικής κατάστασης</a:t>
            </a:r>
          </a:p>
          <a:p>
            <a:r>
              <a:rPr lang="el-GR" sz="1900" dirty="0" smtClean="0">
                <a:latin typeface="Cambria" panose="02040503050406030204" pitchFamily="18" charset="0"/>
                <a:ea typeface="Cambria" panose="02040503050406030204" pitchFamily="18" charset="0"/>
              </a:rPr>
              <a:t>Στη βελτίωση της αγωνιστικής επίδοσης</a:t>
            </a:r>
          </a:p>
          <a:p>
            <a:endParaRPr lang="el-GR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3276600"/>
            <a:ext cx="1822004" cy="2429339"/>
          </a:xfrm>
          <a:prstGeom prst="rect">
            <a:avLst/>
          </a:prstGeom>
        </p:spPr>
      </p:pic>
      <p:pic>
        <p:nvPicPr>
          <p:cNvPr id="6" name="Εικόνα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239933"/>
            <a:ext cx="19431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660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3" name="2 - Υπότιτλος"/>
          <p:cNvSpPr txBox="1">
            <a:spLocks/>
          </p:cNvSpPr>
          <p:nvPr/>
        </p:nvSpPr>
        <p:spPr>
          <a:xfrm>
            <a:off x="440004" y="1268760"/>
            <a:ext cx="6768752" cy="374441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sz="1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Ποιος </a:t>
            </a:r>
            <a:r>
              <a:rPr lang="el-GR" sz="1800" b="1" dirty="0">
                <a:latin typeface="Cambria" panose="02040503050406030204" pitchFamily="18" charset="0"/>
                <a:ea typeface="Cambria" panose="02040503050406030204" pitchFamily="18" charset="0"/>
              </a:rPr>
              <a:t>μπορεί να γίνει </a:t>
            </a:r>
            <a:r>
              <a:rPr lang="en-US" sz="1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Partner</a:t>
            </a:r>
            <a:endParaRPr lang="el-GR" sz="18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l-GR" sz="1800" dirty="0" smtClean="0">
                <a:latin typeface="Cambria" panose="02040503050406030204" pitchFamily="18" charset="0"/>
                <a:ea typeface="Cambria" panose="02040503050406030204" pitchFamily="18" charset="0"/>
              </a:rPr>
              <a:t>Οποιοσδήποτε από 10 ετών και άνω 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l-GR" sz="1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Από που μπορεί να είναι ο </a:t>
            </a:r>
            <a:r>
              <a:rPr lang="en-US" sz="1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Partner</a:t>
            </a:r>
            <a:endParaRPr lang="el-GR" sz="1800" b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200000"/>
              </a:lnSpc>
              <a:buFont typeface="+mj-lt"/>
              <a:buAutoNum type="arabicPeriod"/>
            </a:pPr>
            <a:r>
              <a:rPr lang="el-GR" sz="1800" dirty="0" smtClean="0">
                <a:latin typeface="Cambria" panose="02040503050406030204" pitchFamily="18" charset="0"/>
                <a:ea typeface="Cambria" panose="02040503050406030204" pitchFamily="18" charset="0"/>
              </a:rPr>
              <a:t>Αθλητικοί Σύλλογοι</a:t>
            </a:r>
          </a:p>
          <a:p>
            <a:pPr>
              <a:lnSpc>
                <a:spcPct val="200000"/>
              </a:lnSpc>
              <a:buFont typeface="+mj-lt"/>
              <a:buAutoNum type="arabicPeriod"/>
            </a:pPr>
            <a:r>
              <a:rPr lang="el-GR" sz="1800" dirty="0" smtClean="0">
                <a:latin typeface="Cambria" panose="02040503050406030204" pitchFamily="18" charset="0"/>
                <a:ea typeface="Cambria" panose="02040503050406030204" pitchFamily="18" charset="0"/>
              </a:rPr>
              <a:t>Σχολεία Γενικής Εκπαίδευσης</a:t>
            </a:r>
          </a:p>
          <a:p>
            <a:pPr>
              <a:lnSpc>
                <a:spcPct val="200000"/>
              </a:lnSpc>
              <a:buFont typeface="+mj-lt"/>
              <a:buAutoNum type="arabicPeriod"/>
            </a:pPr>
            <a:r>
              <a:rPr lang="el-GR" sz="1800" dirty="0" smtClean="0">
                <a:latin typeface="Cambria" panose="02040503050406030204" pitchFamily="18" charset="0"/>
                <a:ea typeface="Cambria" panose="02040503050406030204" pitchFamily="18" charset="0"/>
              </a:rPr>
              <a:t>Πανεπιστήμια</a:t>
            </a:r>
          </a:p>
          <a:p>
            <a:pPr>
              <a:lnSpc>
                <a:spcPct val="200000"/>
              </a:lnSpc>
              <a:buFont typeface="+mj-lt"/>
              <a:buAutoNum type="arabicPeriod"/>
            </a:pPr>
            <a:r>
              <a:rPr lang="el-GR" sz="1800" dirty="0" smtClean="0">
                <a:latin typeface="Cambria" panose="02040503050406030204" pitchFamily="18" charset="0"/>
                <a:ea typeface="Cambria" panose="02040503050406030204" pitchFamily="18" charset="0"/>
              </a:rPr>
              <a:t>Οικογένεια Αθλητή με αναπηρία</a:t>
            </a:r>
            <a:endParaRPr lang="el-GR" sz="1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4267200"/>
            <a:ext cx="406393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50" i="1" dirty="0" smtClean="0"/>
              <a:t>Μεικτή </a:t>
            </a:r>
            <a:r>
              <a:rPr lang="en-US" sz="1050" i="1" dirty="0" smtClean="0"/>
              <a:t>(Unified)</a:t>
            </a:r>
            <a:r>
              <a:rPr lang="el-GR" sz="1050" i="1" dirty="0" smtClean="0"/>
              <a:t>ομάδα μπάσκετ </a:t>
            </a:r>
            <a:r>
              <a:rPr lang="en-US" sz="1050" i="1" dirty="0" smtClean="0"/>
              <a:t>Special Olympics Hellas</a:t>
            </a:r>
          </a:p>
          <a:p>
            <a:pPr algn="ctr"/>
            <a:r>
              <a:rPr lang="en-US" sz="1050" i="1" dirty="0" smtClean="0"/>
              <a:t>1</a:t>
            </a:r>
            <a:r>
              <a:rPr lang="el-GR" sz="1050" i="1" baseline="30000" dirty="0" smtClean="0"/>
              <a:t>η</a:t>
            </a:r>
            <a:r>
              <a:rPr lang="el-GR" sz="1050" i="1" dirty="0" smtClean="0"/>
              <a:t> θέση στους Παγκόσμιους Αγώνες </a:t>
            </a:r>
            <a:r>
              <a:rPr lang="en-US" sz="1050" i="1" dirty="0" smtClean="0"/>
              <a:t>Special Olympics </a:t>
            </a:r>
            <a:r>
              <a:rPr lang="el-GR" sz="1050" i="1" dirty="0" smtClean="0"/>
              <a:t>«Βερολίνο 2023»</a:t>
            </a:r>
            <a:endParaRPr lang="el-GR" sz="1050" i="1" dirty="0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766" y="1295400"/>
            <a:ext cx="39624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05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3" name="2 - Υπότιτλος"/>
          <p:cNvSpPr txBox="1">
            <a:spLocks/>
          </p:cNvSpPr>
          <p:nvPr/>
        </p:nvSpPr>
        <p:spPr>
          <a:xfrm>
            <a:off x="228600" y="1295400"/>
            <a:ext cx="6768752" cy="374441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sz="1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Τι προσόντα χρειάζεται να έχει ο </a:t>
            </a:r>
            <a:r>
              <a:rPr lang="en-US" sz="1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Partner</a:t>
            </a:r>
            <a:endParaRPr lang="el-GR" sz="1800" b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50000"/>
              </a:lnSpc>
            </a:pPr>
            <a:endParaRPr lang="el-GR" sz="1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l-GR" sz="1800" dirty="0" smtClean="0">
                <a:latin typeface="Cambria" panose="02040503050406030204" pitchFamily="18" charset="0"/>
                <a:ea typeface="Cambria" panose="02040503050406030204" pitchFamily="18" charset="0"/>
              </a:rPr>
              <a:t>Δέσμευση απέναντι στην ομάδα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l-GR" sz="1800" dirty="0" smtClean="0">
                <a:latin typeface="Cambria" panose="02040503050406030204" pitchFamily="18" charset="0"/>
                <a:ea typeface="Cambria" panose="02040503050406030204" pitchFamily="18" charset="0"/>
              </a:rPr>
              <a:t>Καλή γνώση των κανονισμών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l-GR" sz="1800" dirty="0" smtClean="0">
                <a:latin typeface="Cambria" panose="02040503050406030204" pitchFamily="18" charset="0"/>
                <a:ea typeface="Cambria" panose="02040503050406030204" pitchFamily="18" charset="0"/>
              </a:rPr>
              <a:t>Διάθεση για συνεργασία</a:t>
            </a:r>
          </a:p>
        </p:txBody>
      </p:sp>
      <p:pic>
        <p:nvPicPr>
          <p:cNvPr id="4" name="Picture 2" descr="C:\Users\n.andrianopoulou\Desktop\_MG_547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895600"/>
            <a:ext cx="464506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965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6" name="2 - Υπότιτλος"/>
          <p:cNvSpPr txBox="1">
            <a:spLocks/>
          </p:cNvSpPr>
          <p:nvPr/>
        </p:nvSpPr>
        <p:spPr>
          <a:xfrm>
            <a:off x="609600" y="1295400"/>
            <a:ext cx="8021910" cy="374441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l-GR" sz="1600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Βασικοί Κανονισμοί των Αθλημάτων Μεικτών Ομάδων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l-GR" sz="16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Η σύνθεση της ομάδας αποτελείται από ίσο αριθμό αθλητών και </a:t>
            </a:r>
            <a:r>
              <a:rPr lang="en-CA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partners</a:t>
            </a:r>
            <a:endParaRPr lang="el-GR" sz="16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Στον αγώνα οι μισοί συμμετέχοντες είναι αθλητές και οι άλλοι μισοί </a:t>
            </a:r>
            <a:r>
              <a:rPr lang="en-CA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partners</a:t>
            </a:r>
            <a:endParaRPr lang="el-GR" sz="16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Οι ομάδες κατατάσσονται σε αγωνιστικούς ομίλους ανάλογα με την αθλητική ικανότητα και την ηλικία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Όλα τα μέλη της ομάδας λαμβάνουν βραβείο από τα </a:t>
            </a:r>
            <a:r>
              <a:rPr lang="en-CA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Special Olympics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Οι παίκτες δεν μπορούν να είναι και προπονητές</a:t>
            </a:r>
            <a:endParaRPr lang="en-CA" sz="16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546" y="3733800"/>
            <a:ext cx="2844800" cy="2133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49877" y="4301152"/>
            <a:ext cx="2260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i="1" dirty="0" smtClean="0"/>
              <a:t>Μεικτή </a:t>
            </a:r>
            <a:r>
              <a:rPr lang="en-US" sz="1050" i="1" dirty="0" smtClean="0"/>
              <a:t>(Unified)</a:t>
            </a:r>
            <a:r>
              <a:rPr lang="el-GR" sz="1050" i="1" dirty="0" smtClean="0"/>
              <a:t> ομάδα ποδοσφαίρου </a:t>
            </a:r>
            <a:r>
              <a:rPr lang="en-US" sz="1050" i="1" dirty="0" smtClean="0"/>
              <a:t>Special Olympics Hellas</a:t>
            </a:r>
          </a:p>
          <a:p>
            <a:r>
              <a:rPr lang="el-GR" sz="1050" i="1" dirty="0"/>
              <a:t>2</a:t>
            </a:r>
            <a:r>
              <a:rPr lang="el-GR" sz="1050" i="1" baseline="30000" dirty="0" smtClean="0"/>
              <a:t>η</a:t>
            </a:r>
            <a:r>
              <a:rPr lang="el-GR" sz="1050" i="1" dirty="0" smtClean="0"/>
              <a:t> θέση στους Παγκόσμιους Αγώνες </a:t>
            </a:r>
            <a:r>
              <a:rPr lang="en-US" sz="1050" i="1" dirty="0" smtClean="0"/>
              <a:t>Special Olympics </a:t>
            </a:r>
            <a:r>
              <a:rPr lang="el-GR" sz="1050" i="1" dirty="0" smtClean="0"/>
              <a:t>«Βερολίνο 2023»</a:t>
            </a:r>
            <a:endParaRPr lang="el-GR" sz="1050" i="1" dirty="0"/>
          </a:p>
        </p:txBody>
      </p:sp>
    </p:spTree>
    <p:extLst>
      <p:ext uri="{BB962C8B-B14F-4D97-AF65-F5344CB8AC3E}">
        <p14:creationId xmlns:p14="http://schemas.microsoft.com/office/powerpoint/2010/main" val="285686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9" name="2 - Υπότιτλος"/>
          <p:cNvSpPr txBox="1">
            <a:spLocks/>
          </p:cNvSpPr>
          <p:nvPr/>
        </p:nvSpPr>
        <p:spPr>
          <a:xfrm>
            <a:off x="545134" y="1219200"/>
            <a:ext cx="6768752" cy="2209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l-GR" sz="20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Σε ποια αθλήματα μπορώ να γίνω </a:t>
            </a:r>
            <a:r>
              <a:rPr lang="en-US" sz="20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Partner</a:t>
            </a:r>
            <a:endParaRPr lang="el-GR" sz="20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endParaRPr lang="el-GR" sz="1400" b="1" u="sng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l-GR" sz="1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ΟΜΑΔΙΚΑ:</a:t>
            </a:r>
            <a:r>
              <a:rPr lang="en-US" sz="1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Καλαθοσφαίριση</a:t>
            </a:r>
            <a:r>
              <a:rPr lang="en-CA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l-GR" sz="16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Πετοσφαίριση</a:t>
            </a:r>
            <a:r>
              <a:rPr lang="en-CA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Ποδόσφαιρο</a:t>
            </a:r>
            <a:r>
              <a:rPr lang="en-CA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Χειροσφαίριση, </a:t>
            </a:r>
            <a:r>
              <a:rPr lang="en-CA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Floor Hockey </a:t>
            </a: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κ.α.</a:t>
            </a:r>
          </a:p>
          <a:p>
            <a:pPr algn="just">
              <a:lnSpc>
                <a:spcPct val="150000"/>
              </a:lnSpc>
            </a:pPr>
            <a:r>
              <a:rPr lang="el-GR" sz="1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ΔΙΠΛΑ: </a:t>
            </a:r>
            <a:r>
              <a:rPr lang="en-CA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Bowling</a:t>
            </a: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, Ιστιοπλοΐα, Καγιάκ, </a:t>
            </a:r>
            <a:r>
              <a:rPr lang="el-GR" sz="16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Μπότσε</a:t>
            </a: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, Ποδηλασία, Στίβος, </a:t>
            </a:r>
            <a:r>
              <a:rPr lang="el-GR" sz="16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Αντιπτέριση</a:t>
            </a:r>
            <a:r>
              <a:rPr lang="en-CA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Αντισφαίριση</a:t>
            </a:r>
            <a:r>
              <a:rPr lang="en-CA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Επιτραπέζια Αντισφαίριση κ.α.</a:t>
            </a:r>
            <a:endParaRPr lang="el-GR" sz="1800" dirty="0" smtClean="0"/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609852"/>
            <a:ext cx="3146955" cy="1851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Εικόνα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3630873"/>
            <a:ext cx="2235200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Εικόνα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7035" y="3325826"/>
            <a:ext cx="1793701" cy="1981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9983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pic>
        <p:nvPicPr>
          <p:cNvPr id="3" name="Εικόνα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838" y="1063512"/>
            <a:ext cx="3146955" cy="1851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Εικόνα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92" y="2914527"/>
            <a:ext cx="2235200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Εικόνα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183" y="1249298"/>
            <a:ext cx="2931589" cy="2198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Εικόνα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096" y="1140216"/>
            <a:ext cx="2611980" cy="1958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Εικόνα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345" y="3065042"/>
            <a:ext cx="1998727" cy="2664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Εικόνα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065" y="3026562"/>
            <a:ext cx="1554539" cy="2763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Εικόνα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814" y="3455874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Εικόνα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52" y="4562386"/>
            <a:ext cx="1981200" cy="1485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2628067" y="2772654"/>
            <a:ext cx="2619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l-GR" sz="3200" b="1" dirty="0" smtClean="0">
                <a:solidFill>
                  <a:srgbClr val="FF0000"/>
                </a:solidFill>
              </a:rPr>
              <a:t>Παίζουμε? </a:t>
            </a:r>
            <a:endParaRPr lang="el-GR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229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" descr="unified foto fot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6883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685800"/>
            <a:ext cx="2260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b="1" dirty="0" smtClean="0">
                <a:solidFill>
                  <a:srgbClr val="FF0000"/>
                </a:solidFill>
              </a:rPr>
              <a:t>Ερώτηση 1</a:t>
            </a:r>
            <a:endParaRPr lang="el-GR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6465" y="1829783"/>
            <a:ext cx="760054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2400" b="1" dirty="0" smtClean="0"/>
              <a:t>Στα Προγράμματα Μεικτών Ομάδων (</a:t>
            </a:r>
            <a:r>
              <a:rPr lang="en-US" sz="2400" b="1" dirty="0" smtClean="0"/>
              <a:t>Unified Sports)…</a:t>
            </a:r>
          </a:p>
          <a:p>
            <a:pPr algn="ctr"/>
            <a:endParaRPr lang="en-US" sz="2400" b="1" dirty="0"/>
          </a:p>
          <a:p>
            <a:pPr algn="ctr"/>
            <a:r>
              <a:rPr lang="el-GR" sz="2400" b="1" dirty="0" smtClean="0"/>
              <a:t> </a:t>
            </a:r>
          </a:p>
          <a:p>
            <a:pPr algn="ctr"/>
            <a:r>
              <a:rPr lang="el-GR" sz="2400" b="1" dirty="0" smtClean="0"/>
              <a:t>Πως ονομάζονται οι αθλητές χωρίς νοητική αναπηρία ….?</a:t>
            </a:r>
            <a:endParaRPr lang="el-GR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314401" y="4419600"/>
            <a:ext cx="2548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Unified Partners</a:t>
            </a:r>
            <a:endParaRPr lang="el-GR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78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dy White copy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90B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E9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Body White copy">
      <a:majorFont>
        <a:latin typeface="Ubuntu Light"/>
        <a:ea typeface="ヒラギノ角ゴ ProN W3"/>
        <a:cs typeface="ヒラギノ角ゴ ProN W3"/>
      </a:majorFont>
      <a:minorFont>
        <a:latin typeface="Ubuntu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ody White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O_AP_Presentation">
  <a:themeElements>
    <a:clrScheme name="Special Olympics">
      <a:dk1>
        <a:srgbClr val="46473E"/>
      </a:dk1>
      <a:lt1>
        <a:srgbClr val="FFFFFF"/>
      </a:lt1>
      <a:dk2>
        <a:srgbClr val="000000"/>
      </a:dk2>
      <a:lt2>
        <a:srgbClr val="808080"/>
      </a:lt2>
      <a:accent1>
        <a:srgbClr val="CD0920"/>
      </a:accent1>
      <a:accent2>
        <a:srgbClr val="DF6521"/>
      </a:accent2>
      <a:accent3>
        <a:srgbClr val="E78E23"/>
      </a:accent3>
      <a:accent4>
        <a:srgbClr val="000000"/>
      </a:accent4>
      <a:accent5>
        <a:srgbClr val="900D69"/>
      </a:accent5>
      <a:accent6>
        <a:srgbClr val="005193"/>
      </a:accent6>
      <a:hlink>
        <a:srgbClr val="3C97B8"/>
      </a:hlink>
      <a:folHlink>
        <a:srgbClr val="00577A"/>
      </a:folHlink>
    </a:clrScheme>
    <a:fontScheme name="Title">
      <a:majorFont>
        <a:latin typeface="Ubuntu Light"/>
        <a:ea typeface="ヒラギノ角ゴ ProN W3"/>
        <a:cs typeface="ヒラギノ角ゴ ProN W3"/>
      </a:majorFont>
      <a:minorFont>
        <a:latin typeface="Ubuntu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11450</TotalTime>
  <Words>460</Words>
  <Application>Microsoft Office PowerPoint</Application>
  <PresentationFormat>Προβολή στην οθόνη (4:3)</PresentationFormat>
  <Paragraphs>89</Paragraphs>
  <Slides>13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14</vt:i4>
      </vt:variant>
      <vt:variant>
        <vt:lpstr>Θέμα</vt:lpstr>
      </vt:variant>
      <vt:variant>
        <vt:i4>3</vt:i4>
      </vt:variant>
      <vt:variant>
        <vt:lpstr>Τίτλοι διαφανειών</vt:lpstr>
      </vt:variant>
      <vt:variant>
        <vt:i4>13</vt:i4>
      </vt:variant>
    </vt:vector>
  </HeadingPairs>
  <TitlesOfParts>
    <vt:vector size="30" baseType="lpstr">
      <vt:lpstr>MS PGothic</vt:lpstr>
      <vt:lpstr>Arial</vt:lpstr>
      <vt:lpstr>Bahnschrift Light Condensed</vt:lpstr>
      <vt:lpstr>Calibri</vt:lpstr>
      <vt:lpstr>Calibri Light</vt:lpstr>
      <vt:lpstr>Cambria</vt:lpstr>
      <vt:lpstr>Gill Sans</vt:lpstr>
      <vt:lpstr>Helvetica Neue</vt:lpstr>
      <vt:lpstr>Simplified Arabic</vt:lpstr>
      <vt:lpstr>Times New Roman</vt:lpstr>
      <vt:lpstr>Ubuntu</vt:lpstr>
      <vt:lpstr>Ubuntu Light</vt:lpstr>
      <vt:lpstr>Wingdings</vt:lpstr>
      <vt:lpstr>ヒラギノ角ゴ ProN W3</vt:lpstr>
      <vt:lpstr>Body White copy</vt:lpstr>
      <vt:lpstr>SO_AP_Presentation</vt:lpstr>
      <vt:lpstr>Θέμα του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If we’re unified, there’s nothing we cannot do Ray Nagin   Όταν είμαστε ενωμένοι,  τίποτα δεν είναι ακατόρθωτο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SOH Volunteers</dc:creator>
  <cp:lastModifiedBy>Λογαριασμός Microsoft</cp:lastModifiedBy>
  <cp:revision>516</cp:revision>
  <dcterms:created xsi:type="dcterms:W3CDTF">2006-08-16T00:00:00Z</dcterms:created>
  <dcterms:modified xsi:type="dcterms:W3CDTF">2025-07-16T08:14:41Z</dcterms:modified>
</cp:coreProperties>
</file>